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97675" cy="9926638"/>
  <p:embeddedFontLst>
    <p:embeddedFont>
      <p:font typeface="Meiryo UI" panose="020B0604030504040204" pitchFamily="50" charset="-128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游ゴシック" panose="020B0400000000000000" pitchFamily="50" charset="-128"/>
      <p:regular r:id="rId12"/>
      <p:bold r:id="rId13"/>
    </p:embeddedFont>
    <p:embeddedFont>
      <p:font typeface="M Plus Rounded Black" panose="020B0600070205080204" charset="-128"/>
      <p:regular r:id="rId14"/>
    </p:embeddedFont>
    <p:embeddedFont>
      <p:font typeface="HGS創英角ﾎﾟｯﾌﾟ体" panose="040B0A00000000000000" pitchFamily="50" charset="-12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6353" autoAdjust="0"/>
  </p:normalViewPr>
  <p:slideViewPr>
    <p:cSldViewPr>
      <p:cViewPr>
        <p:scale>
          <a:sx n="100" d="100"/>
          <a:sy n="100" d="100"/>
        </p:scale>
        <p:origin x="1464" y="-3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47" cy="498328"/>
          </a:xfrm>
          <a:prstGeom prst="rect">
            <a:avLst/>
          </a:prstGeom>
        </p:spPr>
        <p:txBody>
          <a:bodyPr vert="horz" lIns="92088" tIns="46044" rIns="92088" bIns="4604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088" tIns="46044" rIns="92088" bIns="46044" rtlCol="0"/>
          <a:lstStyle>
            <a:lvl1pPr algn="r">
              <a:defRPr sz="1200"/>
            </a:lvl1pPr>
          </a:lstStyle>
          <a:p>
            <a:fld id="{E3E3FD07-2F7F-4C5F-8B6A-909D44114FD3}" type="datetimeFigureOut">
              <a:rPr kumimoji="1" lang="ja-JP" altLang="en-US" smtClean="0"/>
              <a:t>2024/2/15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9838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8" tIns="46044" rIns="92088" bIns="460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87" y="4777245"/>
            <a:ext cx="5439102" cy="3908364"/>
          </a:xfrm>
          <a:prstGeom prst="rect">
            <a:avLst/>
          </a:prstGeom>
        </p:spPr>
        <p:txBody>
          <a:bodyPr vert="horz" lIns="92088" tIns="46044" rIns="92088" bIns="460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8311"/>
            <a:ext cx="2946247" cy="498328"/>
          </a:xfrm>
          <a:prstGeom prst="rect">
            <a:avLst/>
          </a:prstGeom>
        </p:spPr>
        <p:txBody>
          <a:bodyPr vert="horz" lIns="92088" tIns="46044" rIns="92088" bIns="4604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26" y="9428311"/>
            <a:ext cx="2946246" cy="498328"/>
          </a:xfrm>
          <a:prstGeom prst="rect">
            <a:avLst/>
          </a:prstGeom>
        </p:spPr>
        <p:txBody>
          <a:bodyPr vert="horz" lIns="92088" tIns="46044" rIns="92088" bIns="46044" rtlCol="0" anchor="b"/>
          <a:lstStyle>
            <a:lvl1pPr algn="r">
              <a:defRPr sz="1200"/>
            </a:lvl1pPr>
          </a:lstStyle>
          <a:p>
            <a:fld id="{C68D6C33-7053-4B85-9AFA-DE814AD59B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10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emf"/><Relationship Id="rId5" Type="http://schemas.openxmlformats.org/officeDocument/2006/relationships/image" Target="../media/image4.svg"/><Relationship Id="rId10" Type="http://schemas.openxmlformats.org/officeDocument/2006/relationships/image" Target="../media/image5.tmp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4">
            <a:extLst>
              <a:ext uri="{FF2B5EF4-FFF2-40B4-BE49-F238E27FC236}">
                <a16:creationId xmlns:a16="http://schemas.microsoft.com/office/drawing/2014/main" id="{6A4CF8FF-C598-E10E-0AEC-171F293A21A8}"/>
              </a:ext>
            </a:extLst>
          </p:cNvPr>
          <p:cNvSpPr/>
          <p:nvPr/>
        </p:nvSpPr>
        <p:spPr>
          <a:xfrm rot="5400000">
            <a:off x="-1670534" y="1275704"/>
            <a:ext cx="10836061" cy="7864175"/>
          </a:xfrm>
          <a:custGeom>
            <a:avLst/>
            <a:gdLst/>
            <a:ahLst/>
            <a:cxnLst/>
            <a:rect l="l" t="t" r="r" b="b"/>
            <a:pathLst>
              <a:path w="14818503" h="10485566">
                <a:moveTo>
                  <a:pt x="0" y="0"/>
                </a:moveTo>
                <a:lnTo>
                  <a:pt x="14818503" y="0"/>
                </a:lnTo>
                <a:lnTo>
                  <a:pt x="14818503" y="10485567"/>
                </a:lnTo>
                <a:lnTo>
                  <a:pt x="0" y="10485567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/>
          <a:lstStyle/>
          <a:p>
            <a:endParaRPr lang="ja-JP" alt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0EB1FFD7-3159-5F43-9649-F959B52FDB28}"/>
              </a:ext>
            </a:extLst>
          </p:cNvPr>
          <p:cNvSpPr/>
          <p:nvPr/>
        </p:nvSpPr>
        <p:spPr>
          <a:xfrm>
            <a:off x="-1998170" y="752800"/>
            <a:ext cx="11154530" cy="9647506"/>
          </a:xfrm>
          <a:custGeom>
            <a:avLst/>
            <a:gdLst/>
            <a:ahLst/>
            <a:cxnLst/>
            <a:rect l="l" t="t" r="r" b="b"/>
            <a:pathLst>
              <a:path w="13657732" h="13248000">
                <a:moveTo>
                  <a:pt x="0" y="0"/>
                </a:moveTo>
                <a:lnTo>
                  <a:pt x="13657732" y="0"/>
                </a:lnTo>
                <a:lnTo>
                  <a:pt x="13657732" y="13248000"/>
                </a:lnTo>
                <a:lnTo>
                  <a:pt x="0" y="1324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Freeform 10"/>
          <p:cNvSpPr/>
          <p:nvPr/>
        </p:nvSpPr>
        <p:spPr>
          <a:xfrm rot="63768">
            <a:off x="-793182" y="3832704"/>
            <a:ext cx="3024000" cy="3346058"/>
          </a:xfrm>
          <a:custGeom>
            <a:avLst/>
            <a:gdLst/>
            <a:ahLst/>
            <a:cxnLst/>
            <a:rect l="l" t="t" r="r" b="b"/>
            <a:pathLst>
              <a:path w="3024000" h="3346058">
                <a:moveTo>
                  <a:pt x="0" y="0"/>
                </a:moveTo>
                <a:lnTo>
                  <a:pt x="3024000" y="0"/>
                </a:lnTo>
                <a:lnTo>
                  <a:pt x="3024000" y="3346058"/>
                </a:lnTo>
                <a:lnTo>
                  <a:pt x="0" y="3346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6" name="Freeform 16"/>
          <p:cNvSpPr/>
          <p:nvPr/>
        </p:nvSpPr>
        <p:spPr>
          <a:xfrm>
            <a:off x="-381800" y="-97646"/>
            <a:ext cx="3024000" cy="3346058"/>
          </a:xfrm>
          <a:custGeom>
            <a:avLst/>
            <a:gdLst/>
            <a:ahLst/>
            <a:cxnLst/>
            <a:rect l="l" t="t" r="r" b="b"/>
            <a:pathLst>
              <a:path w="3024000" h="3346058">
                <a:moveTo>
                  <a:pt x="0" y="0"/>
                </a:moveTo>
                <a:lnTo>
                  <a:pt x="3024000" y="0"/>
                </a:lnTo>
                <a:lnTo>
                  <a:pt x="3024000" y="3346058"/>
                </a:lnTo>
                <a:lnTo>
                  <a:pt x="0" y="3346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7" name="Freeform 17"/>
          <p:cNvSpPr/>
          <p:nvPr/>
        </p:nvSpPr>
        <p:spPr>
          <a:xfrm rot="63768">
            <a:off x="2222478" y="238635"/>
            <a:ext cx="3024000" cy="3346058"/>
          </a:xfrm>
          <a:custGeom>
            <a:avLst/>
            <a:gdLst/>
            <a:ahLst/>
            <a:cxnLst/>
            <a:rect l="l" t="t" r="r" b="b"/>
            <a:pathLst>
              <a:path w="3024000" h="3346058">
                <a:moveTo>
                  <a:pt x="0" y="0"/>
                </a:moveTo>
                <a:lnTo>
                  <a:pt x="3024000" y="0"/>
                </a:lnTo>
                <a:lnTo>
                  <a:pt x="3024000" y="3346058"/>
                </a:lnTo>
                <a:lnTo>
                  <a:pt x="0" y="3346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8" name="Freeform 18"/>
          <p:cNvSpPr/>
          <p:nvPr/>
        </p:nvSpPr>
        <p:spPr>
          <a:xfrm>
            <a:off x="166054" y="444359"/>
            <a:ext cx="3302641" cy="652272"/>
          </a:xfrm>
          <a:custGeom>
            <a:avLst/>
            <a:gdLst/>
            <a:ahLst/>
            <a:cxnLst/>
            <a:rect l="l" t="t" r="r" b="b"/>
            <a:pathLst>
              <a:path w="3302641" h="652272">
                <a:moveTo>
                  <a:pt x="0" y="0"/>
                </a:moveTo>
                <a:lnTo>
                  <a:pt x="3302641" y="0"/>
                </a:lnTo>
                <a:lnTo>
                  <a:pt x="3302641" y="652272"/>
                </a:lnTo>
                <a:lnTo>
                  <a:pt x="0" y="6522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19" name="Group 19"/>
          <p:cNvGrpSpPr/>
          <p:nvPr/>
        </p:nvGrpSpPr>
        <p:grpSpPr>
          <a:xfrm>
            <a:off x="285653" y="2441704"/>
            <a:ext cx="2547205" cy="534913"/>
            <a:chOff x="0" y="0"/>
            <a:chExt cx="3396274" cy="713217"/>
          </a:xfrm>
        </p:grpSpPr>
        <p:sp>
          <p:nvSpPr>
            <p:cNvPr id="20" name="Freeform 20"/>
            <p:cNvSpPr/>
            <p:nvPr/>
          </p:nvSpPr>
          <p:spPr>
            <a:xfrm rot="-10800000">
              <a:off x="0" y="0"/>
              <a:ext cx="3396274" cy="713217"/>
            </a:xfrm>
            <a:custGeom>
              <a:avLst/>
              <a:gdLst/>
              <a:ahLst/>
              <a:cxnLst/>
              <a:rect l="l" t="t" r="r" b="b"/>
              <a:pathLst>
                <a:path w="3396274" h="713217">
                  <a:moveTo>
                    <a:pt x="0" y="0"/>
                  </a:moveTo>
                  <a:lnTo>
                    <a:pt x="3396274" y="0"/>
                  </a:lnTo>
                  <a:lnTo>
                    <a:pt x="3396274" y="713217"/>
                  </a:lnTo>
                  <a:lnTo>
                    <a:pt x="0" y="713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77555" y="181476"/>
              <a:ext cx="2281595" cy="358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ja-JP" altLang="en-US" sz="1600" dirty="0">
                  <a:solidFill>
                    <a:srgbClr val="FFFFFF"/>
                  </a:solidFill>
                  <a:ea typeface="M Plus Rounded Black"/>
                </a:rPr>
                <a:t>イベント</a:t>
              </a:r>
              <a:r>
                <a:rPr lang="en-US" sz="1600" dirty="0" err="1">
                  <a:solidFill>
                    <a:srgbClr val="FFFFFF"/>
                  </a:solidFill>
                  <a:ea typeface="M Plus Rounded Black"/>
                </a:rPr>
                <a:t>概要</a:t>
              </a:r>
              <a:endParaRPr lang="en-US" sz="1600" dirty="0">
                <a:solidFill>
                  <a:srgbClr val="FFFFFF"/>
                </a:solidFill>
                <a:ea typeface="M Plus Rounded Black"/>
              </a:endParaRPr>
            </a:p>
          </p:txBody>
        </p:sp>
      </p:grpSp>
      <p:sp>
        <p:nvSpPr>
          <p:cNvPr id="101" name="TextBox 101"/>
          <p:cNvSpPr txBox="1"/>
          <p:nvPr/>
        </p:nvSpPr>
        <p:spPr>
          <a:xfrm>
            <a:off x="2100583" y="7176420"/>
            <a:ext cx="538827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altLang="ja-JP" sz="24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</a:rPr>
              <a:t>3</a:t>
            </a:r>
            <a:r>
              <a:rPr lang="ja-JP" altLang="en-US" sz="2400" b="1" u="sng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</a:rPr>
              <a:t>月</a:t>
            </a:r>
            <a:r>
              <a:rPr lang="en-US" altLang="ja-JP" sz="2400" b="1" u="sng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</a:rPr>
              <a:t>31</a:t>
            </a:r>
            <a:r>
              <a:rPr lang="ja-JP" altLang="en-US" sz="2400" b="1" u="sng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</a:rPr>
              <a:t>日（日）</a:t>
            </a:r>
            <a:r>
              <a:rPr lang="ja-JP" altLang="en-US" kern="100" dirty="0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</a:rPr>
              <a:t>までに上記</a:t>
            </a:r>
            <a:r>
              <a:rPr lang="en-US" altLang="ja-JP" kern="100" dirty="0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</a:rPr>
              <a:t>QR</a:t>
            </a:r>
            <a:r>
              <a:rPr lang="ja-JP" altLang="en-US" kern="100" dirty="0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</a:rPr>
              <a:t>コードを読取り</a:t>
            </a:r>
            <a:r>
              <a:rPr lang="ja-JP" altLang="en-US" kern="100" dirty="0" smtClean="0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</a:rPr>
              <a:t>、</a:t>
            </a:r>
            <a:endParaRPr lang="en-US" altLang="ja-JP" kern="100" dirty="0" smtClean="0">
              <a:solidFill>
                <a:srgbClr val="4A4A4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 Plus Rounded Black" panose="020B0600070205080204" charset="-128"/>
            </a:endParaRPr>
          </a:p>
          <a:p>
            <a:pPr>
              <a:lnSpc>
                <a:spcPts val="1820"/>
              </a:lnSpc>
            </a:pPr>
            <a:r>
              <a:rPr lang="en-US" altLang="ja-JP" kern="100" dirty="0" smtClean="0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</a:rPr>
              <a:t>WEB</a:t>
            </a:r>
            <a:r>
              <a:rPr lang="ja-JP" altLang="en-US" kern="100" dirty="0" err="1" smtClean="0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</a:rPr>
              <a:t>にて</a:t>
            </a:r>
            <a:r>
              <a:rPr lang="ja-JP" altLang="en-US" kern="100" dirty="0" smtClean="0">
                <a:solidFill>
                  <a:srgbClr val="4A4A4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 Plus Rounded Black" panose="020B0600070205080204" charset="-128"/>
              </a:rPr>
              <a:t>お申込みください。</a:t>
            </a:r>
            <a:endParaRPr lang="ja-JP" altLang="ja-JP" sz="1600" kern="100" dirty="0">
              <a:solidFill>
                <a:srgbClr val="4A4A4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 Plus Rounded Black" panose="020B0600070205080204" charset="-128"/>
            </a:endParaRPr>
          </a:p>
        </p:txBody>
      </p:sp>
      <p:sp>
        <p:nvSpPr>
          <p:cNvPr id="102" name="TextBox 102"/>
          <p:cNvSpPr txBox="1"/>
          <p:nvPr/>
        </p:nvSpPr>
        <p:spPr>
          <a:xfrm>
            <a:off x="2101456" y="6565294"/>
            <a:ext cx="5041272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altLang="ja-JP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lang="ja-JP" alt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</a:t>
            </a:r>
            <a:r>
              <a:rPr 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）～</a:t>
            </a:r>
            <a:r>
              <a:rPr lang="en-US" altLang="ja-JP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lang="ja-JP" alt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2100583" y="5868967"/>
            <a:ext cx="4418553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ja-JP" alt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フタバ産業健康保険組合の被保険者とその家族</a:t>
            </a:r>
            <a:endParaRPr lang="en-US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TextBox 106"/>
          <p:cNvSpPr txBox="1"/>
          <p:nvPr/>
        </p:nvSpPr>
        <p:spPr>
          <a:xfrm rot="-464046">
            <a:off x="487458" y="1203631"/>
            <a:ext cx="2309487" cy="468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２０２４年度</a:t>
            </a:r>
            <a:endParaRPr lang="en-US" sz="3000" dirty="0">
              <a:solidFill>
                <a:srgbClr val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7" name="TextBox 107"/>
          <p:cNvSpPr txBox="1"/>
          <p:nvPr/>
        </p:nvSpPr>
        <p:spPr>
          <a:xfrm rot="21195636">
            <a:off x="602136" y="1486279"/>
            <a:ext cx="5594495" cy="633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ja-JP" altLang="en-US" sz="44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Calibri" panose="020F0502020204030204" pitchFamily="34" charset="0"/>
              </a:rPr>
              <a:t>けんぽれんウォーク</a:t>
            </a:r>
            <a:endParaRPr lang="en-US" altLang="ja-JP" sz="4400" dirty="0">
              <a:solidFill>
                <a:srgbClr val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3" name="TextBox 113"/>
          <p:cNvSpPr txBox="1"/>
          <p:nvPr/>
        </p:nvSpPr>
        <p:spPr>
          <a:xfrm>
            <a:off x="1941743" y="8354934"/>
            <a:ext cx="5388280" cy="208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（※</a:t>
            </a:r>
            <a:r>
              <a:rPr lang="en-US" sz="1400" dirty="0" err="1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必ず入園整理券を持参して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窓口で提出して</a:t>
            </a:r>
            <a:r>
              <a:rPr lang="en-US" sz="1400" dirty="0" err="1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ください</a:t>
            </a:r>
            <a:r>
              <a:rPr lang="ja-JP" alt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en-US" sz="14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448342" y="534360"/>
            <a:ext cx="3085544" cy="339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2000" dirty="0">
                <a:solidFill>
                  <a:srgbClr val="000000"/>
                </a:solidFill>
                <a:ea typeface="M Plus Rounded Black"/>
              </a:rPr>
              <a:t>フタバ産業健康保険組合</a:t>
            </a:r>
            <a:endParaRPr lang="en-US" sz="2000" dirty="0">
              <a:solidFill>
                <a:srgbClr val="000000"/>
              </a:solidFill>
              <a:ea typeface="M Plus Rounded Black"/>
            </a:endParaRPr>
          </a:p>
        </p:txBody>
      </p:sp>
      <p:sp>
        <p:nvSpPr>
          <p:cNvPr id="7" name="TextBox 103">
            <a:extLst>
              <a:ext uri="{FF2B5EF4-FFF2-40B4-BE49-F238E27FC236}">
                <a16:creationId xmlns:a16="http://schemas.microsoft.com/office/drawing/2014/main" id="{337E04B3-A534-8358-2272-742B0B49EBFF}"/>
              </a:ext>
            </a:extLst>
          </p:cNvPr>
          <p:cNvSpPr txBox="1"/>
          <p:nvPr/>
        </p:nvSpPr>
        <p:spPr>
          <a:xfrm>
            <a:off x="2100583" y="8002471"/>
            <a:ext cx="5536969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ja-JP" alt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入園</a:t>
            </a:r>
            <a:r>
              <a:rPr lang="ja-JP" altLang="en-US" dirty="0" smtClean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整理券（</a:t>
            </a:r>
            <a:r>
              <a:rPr lang="en-US" altLang="ja-JP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dirty="0" smtClean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ja-JP" alt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</a:t>
            </a:r>
            <a:r>
              <a:rPr lang="ja-JP" altLang="en-US" dirty="0" smtClean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旬</a:t>
            </a:r>
            <a:r>
              <a:rPr lang="ja-JP" altLang="en-US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に配付します）</a:t>
            </a:r>
            <a:endParaRPr lang="en-US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雲 13">
            <a:extLst>
              <a:ext uri="{FF2B5EF4-FFF2-40B4-BE49-F238E27FC236}">
                <a16:creationId xmlns:a16="http://schemas.microsoft.com/office/drawing/2014/main" id="{929C03AB-D038-0EBB-0958-BB6CF3002BE1}"/>
              </a:ext>
            </a:extLst>
          </p:cNvPr>
          <p:cNvSpPr/>
          <p:nvPr/>
        </p:nvSpPr>
        <p:spPr>
          <a:xfrm rot="1920336">
            <a:off x="4960098" y="524399"/>
            <a:ext cx="2838515" cy="110910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TextBox 106">
            <a:extLst>
              <a:ext uri="{FF2B5EF4-FFF2-40B4-BE49-F238E27FC236}">
                <a16:creationId xmlns:a16="http://schemas.microsoft.com/office/drawing/2014/main" id="{4C2FA9E1-EE11-0A53-0A9F-A3194A1995D9}"/>
              </a:ext>
            </a:extLst>
          </p:cNvPr>
          <p:cNvSpPr txBox="1"/>
          <p:nvPr/>
        </p:nvSpPr>
        <p:spPr>
          <a:xfrm rot="1817712">
            <a:off x="4732320" y="723623"/>
            <a:ext cx="335629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sz="2200" b="1" dirty="0">
                <a:solidFill>
                  <a:schemeClr val="accent6">
                    <a:lumMod val="75000"/>
                  </a:schemeClr>
                </a:solidFill>
                <a:latin typeface="Aptos Black" panose="020B0004020202020204" pitchFamily="34" charset="0"/>
                <a:ea typeface="けいふぉんと"/>
              </a:rPr>
              <a:t>好きな会場を</a:t>
            </a:r>
            <a:endParaRPr lang="en-US" altLang="ja-JP" sz="2200" b="1" dirty="0">
              <a:solidFill>
                <a:schemeClr val="accent6">
                  <a:lumMod val="75000"/>
                </a:schemeClr>
              </a:solidFill>
              <a:latin typeface="Aptos Black" panose="020B0004020202020204" pitchFamily="34" charset="0"/>
              <a:ea typeface="けいふぉんと"/>
            </a:endParaRPr>
          </a:p>
          <a:p>
            <a:pPr algn="ctr"/>
            <a:r>
              <a:rPr lang="ja-JP" altLang="en-US" sz="2200" b="1" dirty="0">
                <a:solidFill>
                  <a:schemeClr val="accent6">
                    <a:lumMod val="75000"/>
                  </a:schemeClr>
                </a:solidFill>
                <a:latin typeface="Aptos Black" panose="020B0004020202020204" pitchFamily="34" charset="0"/>
                <a:ea typeface="けいふぉんと"/>
              </a:rPr>
              <a:t>選んで参加！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Aptos Black" panose="020B0004020202020204" pitchFamily="34" charset="0"/>
              <a:ea typeface="けいふぉんと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D9CE92-9AE6-F107-1E4B-0370CA56B36D}"/>
              </a:ext>
            </a:extLst>
          </p:cNvPr>
          <p:cNvSpPr/>
          <p:nvPr/>
        </p:nvSpPr>
        <p:spPr>
          <a:xfrm>
            <a:off x="-184591" y="10409183"/>
            <a:ext cx="7864175" cy="299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9275B03-57DF-CBCE-07D5-6D3AF3F91CF9}"/>
              </a:ext>
            </a:extLst>
          </p:cNvPr>
          <p:cNvSpPr txBox="1"/>
          <p:nvPr/>
        </p:nvSpPr>
        <p:spPr>
          <a:xfrm>
            <a:off x="436768" y="9783843"/>
            <a:ext cx="6970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イベント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に関するお問い合わせ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フタバ産業健康保険組合　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0564-62-9558　</a:t>
            </a:r>
            <a:r>
              <a:rPr kumimoji="1"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TextBox 113">
            <a:extLst>
              <a:ext uri="{FF2B5EF4-FFF2-40B4-BE49-F238E27FC236}">
                <a16:creationId xmlns:a16="http://schemas.microsoft.com/office/drawing/2014/main" id="{30848AF4-42EF-5652-B2CD-849320DF31D2}"/>
              </a:ext>
            </a:extLst>
          </p:cNvPr>
          <p:cNvSpPr txBox="1"/>
          <p:nvPr/>
        </p:nvSpPr>
        <p:spPr>
          <a:xfrm>
            <a:off x="768099" y="8757757"/>
            <a:ext cx="6911485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2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（※</a:t>
            </a:r>
            <a:r>
              <a:rPr lang="ja-JP" altLang="en-US" sz="12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当日現地で楽しんでいただけるクイズの記載されたラリーカード</a:t>
            </a:r>
            <a:r>
              <a:rPr lang="ja-JP" altLang="en-US" sz="1200" dirty="0" smtClean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1200" dirty="0" smtClean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中学生以下の方に</a:t>
            </a:r>
            <a:r>
              <a:rPr lang="ja-JP" altLang="en-US" sz="1200" dirty="0" smtClean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配布</a:t>
            </a:r>
            <a:r>
              <a:rPr lang="ja-JP" altLang="en-US" sz="12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</a:t>
            </a:r>
            <a:r>
              <a:rPr lang="ja-JP" altLang="en-US" sz="1200" dirty="0" smtClean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200" dirty="0" smtClean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20"/>
              </a:lnSpc>
            </a:pPr>
            <a:r>
              <a:rPr lang="ja-JP" altLang="en-US" sz="1200" dirty="0" smtClean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よろしければ</a:t>
            </a:r>
            <a:r>
              <a:rPr lang="ja-JP" altLang="en-US" sz="1200" dirty="0">
                <a:solidFill>
                  <a:srgbClr val="4A4A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ご利用ください。）</a:t>
            </a:r>
            <a:endParaRPr lang="en-US" sz="1200" dirty="0">
              <a:solidFill>
                <a:srgbClr val="4A4A4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9A0A16-59ED-F0D7-CCC7-2FE63D1AB0B8}"/>
              </a:ext>
            </a:extLst>
          </p:cNvPr>
          <p:cNvSpPr txBox="1"/>
          <p:nvPr/>
        </p:nvSpPr>
        <p:spPr>
          <a:xfrm>
            <a:off x="5262119" y="1815786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お申込は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コチラ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から！</a:t>
            </a:r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37" y="2110112"/>
            <a:ext cx="902779" cy="952538"/>
          </a:xfrm>
          <a:prstGeom prst="rect">
            <a:avLst/>
          </a:prstGeom>
        </p:spPr>
      </p:pic>
      <p:grpSp>
        <p:nvGrpSpPr>
          <p:cNvPr id="50" name="グループ化 49"/>
          <p:cNvGrpSpPr/>
          <p:nvPr/>
        </p:nvGrpSpPr>
        <p:grpSpPr>
          <a:xfrm>
            <a:off x="385715" y="6428038"/>
            <a:ext cx="1556028" cy="436273"/>
            <a:chOff x="324260" y="2967251"/>
            <a:chExt cx="1556028" cy="436273"/>
          </a:xfrm>
        </p:grpSpPr>
        <p:sp>
          <p:nvSpPr>
            <p:cNvPr id="51" name="角丸四角形 50"/>
            <p:cNvSpPr/>
            <p:nvPr/>
          </p:nvSpPr>
          <p:spPr>
            <a:xfrm>
              <a:off x="483973" y="2967251"/>
              <a:ext cx="1216448" cy="43627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TextBox 27">
              <a:extLst>
                <a:ext uri="{FF2B5EF4-FFF2-40B4-BE49-F238E27FC236}">
                  <a16:creationId xmlns:a16="http://schemas.microsoft.com/office/drawing/2014/main" id="{87C0DAF3-C32E-EFA6-AE35-49EDCC89AA3A}"/>
                </a:ext>
              </a:extLst>
            </p:cNvPr>
            <p:cNvSpPr txBox="1"/>
            <p:nvPr/>
          </p:nvSpPr>
          <p:spPr>
            <a:xfrm>
              <a:off x="324260" y="3105813"/>
              <a:ext cx="1556028" cy="200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ja-JP" altLang="en-US" sz="1600" dirty="0" smtClean="0">
                  <a:solidFill>
                    <a:srgbClr val="4A4A4A"/>
                  </a:solidFill>
                  <a:ea typeface="M Plus Rounded Black"/>
                </a:rPr>
                <a:t>ｲﾍﾞﾝﾄ期間</a:t>
              </a:r>
              <a:endParaRPr lang="en-US" sz="1600" dirty="0">
                <a:solidFill>
                  <a:srgbClr val="4A4A4A"/>
                </a:solidFill>
                <a:ea typeface="M Plus Rounded Black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388507" y="5730405"/>
            <a:ext cx="1556028" cy="436273"/>
            <a:chOff x="324260" y="2967251"/>
            <a:chExt cx="1556028" cy="436273"/>
          </a:xfrm>
        </p:grpSpPr>
        <p:sp>
          <p:nvSpPr>
            <p:cNvPr id="57" name="角丸四角形 56"/>
            <p:cNvSpPr/>
            <p:nvPr/>
          </p:nvSpPr>
          <p:spPr>
            <a:xfrm>
              <a:off x="483973" y="2967251"/>
              <a:ext cx="1216448" cy="43627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TextBox 27">
              <a:extLst>
                <a:ext uri="{FF2B5EF4-FFF2-40B4-BE49-F238E27FC236}">
                  <a16:creationId xmlns:a16="http://schemas.microsoft.com/office/drawing/2014/main" id="{87C0DAF3-C32E-EFA6-AE35-49EDCC89AA3A}"/>
                </a:ext>
              </a:extLst>
            </p:cNvPr>
            <p:cNvSpPr txBox="1"/>
            <p:nvPr/>
          </p:nvSpPr>
          <p:spPr>
            <a:xfrm>
              <a:off x="324260" y="3105813"/>
              <a:ext cx="1556028" cy="200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ja-JP" altLang="en-US" sz="1600" dirty="0">
                  <a:solidFill>
                    <a:srgbClr val="4A4A4A"/>
                  </a:solidFill>
                  <a:ea typeface="M Plus Rounded Black"/>
                </a:rPr>
                <a:t>対象者</a:t>
              </a:r>
              <a:endParaRPr lang="en-US" sz="1600" dirty="0">
                <a:solidFill>
                  <a:srgbClr val="4A4A4A"/>
                </a:solidFill>
                <a:ea typeface="M Plus Rounded Black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385715" y="7149501"/>
            <a:ext cx="1556028" cy="436273"/>
            <a:chOff x="324260" y="2967251"/>
            <a:chExt cx="1556028" cy="436273"/>
          </a:xfrm>
        </p:grpSpPr>
        <p:sp>
          <p:nvSpPr>
            <p:cNvPr id="60" name="角丸四角形 59"/>
            <p:cNvSpPr/>
            <p:nvPr/>
          </p:nvSpPr>
          <p:spPr>
            <a:xfrm>
              <a:off x="483973" y="2967251"/>
              <a:ext cx="1216448" cy="43627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id="{87C0DAF3-C32E-EFA6-AE35-49EDCC89AA3A}"/>
                </a:ext>
              </a:extLst>
            </p:cNvPr>
            <p:cNvSpPr txBox="1"/>
            <p:nvPr/>
          </p:nvSpPr>
          <p:spPr>
            <a:xfrm>
              <a:off x="324260" y="3105813"/>
              <a:ext cx="1556028" cy="200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ja-JP" altLang="en-US" sz="1600" dirty="0" smtClean="0">
                  <a:solidFill>
                    <a:srgbClr val="4A4A4A"/>
                  </a:solidFill>
                  <a:ea typeface="M Plus Rounded Black"/>
                </a:rPr>
                <a:t>申込方法</a:t>
              </a:r>
              <a:endParaRPr lang="en-US" sz="1600" dirty="0">
                <a:solidFill>
                  <a:srgbClr val="4A4A4A"/>
                </a:solidFill>
                <a:ea typeface="M Plus Rounded Black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385715" y="7866242"/>
            <a:ext cx="1556028" cy="436273"/>
            <a:chOff x="385715" y="7306519"/>
            <a:chExt cx="1556028" cy="436273"/>
          </a:xfrm>
        </p:grpSpPr>
        <p:sp>
          <p:nvSpPr>
            <p:cNvPr id="65" name="角丸四角形 64"/>
            <p:cNvSpPr/>
            <p:nvPr/>
          </p:nvSpPr>
          <p:spPr>
            <a:xfrm>
              <a:off x="545428" y="7306519"/>
              <a:ext cx="1216448" cy="43627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385715" y="7420084"/>
              <a:ext cx="1556028" cy="192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ja-JP" altLang="en-US" sz="1400" dirty="0">
                  <a:solidFill>
                    <a:srgbClr val="4A4A4A"/>
                  </a:solidFill>
                  <a:ea typeface="M Plus Rounded Black"/>
                </a:rPr>
                <a:t>当日の持ち物</a:t>
              </a:r>
              <a:endParaRPr lang="en-US" sz="1400" dirty="0">
                <a:solidFill>
                  <a:srgbClr val="4A4A4A"/>
                </a:solidFill>
                <a:ea typeface="M Plus Rounded Black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4774764" y="10051399"/>
            <a:ext cx="2478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担当：中根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0427" y="5184289"/>
            <a:ext cx="575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人様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会場となります。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重複</a:t>
            </a:r>
            <a:r>
              <a:rPr kumimoji="1"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お申込みは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できません。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868" y="3226010"/>
            <a:ext cx="6105525" cy="1885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159</Words>
  <Application>Microsoft Office PowerPoint</Application>
  <PresentationFormat>ユーザー設定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Meiryo UI</vt:lpstr>
      <vt:lpstr>Arial</vt:lpstr>
      <vt:lpstr>Calibri</vt:lpstr>
      <vt:lpstr>游ゴシック</vt:lpstr>
      <vt:lpstr>ＭＳ Ｐゴシック</vt:lpstr>
      <vt:lpstr>M Plus Rounded Black</vt:lpstr>
      <vt:lpstr>HGS創英角ﾎﾟｯﾌﾟ体</vt:lpstr>
      <vt:lpstr>けいふぉんと</vt:lpstr>
      <vt:lpstr>Aptos Black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けんこうほけんくみあい</dc:title>
  <dc:creator>仲畑　和真</dc:creator>
  <cp:lastModifiedBy>中根　千明</cp:lastModifiedBy>
  <cp:revision>60</cp:revision>
  <cp:lastPrinted>2024-02-14T05:30:20Z</cp:lastPrinted>
  <dcterms:created xsi:type="dcterms:W3CDTF">2006-08-16T00:00:00Z</dcterms:created>
  <dcterms:modified xsi:type="dcterms:W3CDTF">2024-02-15T00:37:43Z</dcterms:modified>
  <dc:identifier>DAFTf9P9KMY</dc:identifier>
</cp:coreProperties>
</file>